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9" r:id="rId5"/>
    <p:sldId id="268" r:id="rId6"/>
    <p:sldId id="270" r:id="rId7"/>
    <p:sldId id="272" r:id="rId8"/>
    <p:sldId id="271" r:id="rId9"/>
    <p:sldId id="274" r:id="rId10"/>
    <p:sldId id="273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77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8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7033C-AB19-43B4-9CAC-B56DA876EBB8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D0CF-F8F6-4991-B4F6-863449B4F1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46089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7033C-AB19-43B4-9CAC-B56DA876EBB8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D0CF-F8F6-4991-B4F6-863449B4F1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3010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7033C-AB19-43B4-9CAC-B56DA876EBB8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D0CF-F8F6-4991-B4F6-863449B4F1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0381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7033C-AB19-43B4-9CAC-B56DA876EBB8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D0CF-F8F6-4991-B4F6-863449B4F1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18660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7033C-AB19-43B4-9CAC-B56DA876EBB8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D0CF-F8F6-4991-B4F6-863449B4F1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41716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7033C-AB19-43B4-9CAC-B56DA876EBB8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D0CF-F8F6-4991-B4F6-863449B4F1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3542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7033C-AB19-43B4-9CAC-B56DA876EBB8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D0CF-F8F6-4991-B4F6-863449B4F1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10814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7033C-AB19-43B4-9CAC-B56DA876EBB8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D0CF-F8F6-4991-B4F6-863449B4F1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83230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7033C-AB19-43B4-9CAC-B56DA876EBB8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D0CF-F8F6-4991-B4F6-863449B4F1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4252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7033C-AB19-43B4-9CAC-B56DA876EBB8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D0CF-F8F6-4991-B4F6-863449B4F1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9870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7033C-AB19-43B4-9CAC-B56DA876EBB8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D0CF-F8F6-4991-B4F6-863449B4F1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13336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7033C-AB19-43B4-9CAC-B56DA876EBB8}" type="datetimeFigureOut">
              <a:rPr lang="ru-RU" smtClean="0"/>
              <a:pPr/>
              <a:t>20.05.2021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2D0CF-F8F6-4991-B4F6-863449B4F1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516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95467" y="4293096"/>
            <a:ext cx="9889099" cy="23762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 sz="2667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4183" y="1512277"/>
            <a:ext cx="11041227" cy="738615"/>
          </a:xfrm>
          <a:prstGeom prst="rect">
            <a:avLst/>
          </a:prstGeom>
        </p:spPr>
        <p:txBody>
          <a:bodyPr wrap="square" lIns="121872" tIns="60936" rIns="121872" bIns="60936">
            <a:spAutoFit/>
          </a:bodyPr>
          <a:lstStyle/>
          <a:p>
            <a:pPr algn="ctr" defTabSz="914309">
              <a:defRPr/>
            </a:pP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04245" y="22830"/>
            <a:ext cx="3744416" cy="163358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793165" y="2250892"/>
            <a:ext cx="9226062" cy="259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Особенности проведения контрольных работ для обучающихся 9 классов, осваивающих образовательные программы основного общего образования в 2020/2021 учебном году </a:t>
            </a:r>
            <a:endParaRPr lang="ru-RU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8" name="Рисунок 7"/>
          <p:cNvPicPr/>
          <p:nvPr/>
        </p:nvPicPr>
        <p:blipFill rotWithShape="1">
          <a:blip r:embed="rId3"/>
          <a:srcRect l="25655" t="29192" r="70112" b="5130"/>
          <a:stretch/>
        </p:blipFill>
        <p:spPr bwMode="auto">
          <a:xfrm>
            <a:off x="319129" y="22830"/>
            <a:ext cx="642163" cy="68351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12408896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7289" y="1494897"/>
            <a:ext cx="11041227" cy="738615"/>
          </a:xfrm>
          <a:prstGeom prst="rect">
            <a:avLst/>
          </a:prstGeom>
        </p:spPr>
        <p:txBody>
          <a:bodyPr wrap="square" lIns="121872" tIns="60936" rIns="121872" bIns="60936">
            <a:spAutoFit/>
          </a:bodyPr>
          <a:lstStyle/>
          <a:p>
            <a:pPr algn="ctr" defTabSz="914309">
              <a:defRPr/>
            </a:pP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04245" y="22830"/>
            <a:ext cx="3744416" cy="1633588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1079455" y="1357276"/>
            <a:ext cx="888750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       Письмо </a:t>
            </a:r>
            <a:r>
              <a:rPr lang="ru-RU" sz="2400" dirty="0"/>
              <a:t>Федеральной службы по надзору в сфере образования и науки от 25.03.2021 № </a:t>
            </a:r>
            <a:r>
              <a:rPr lang="ru-RU" sz="2400" dirty="0" smtClean="0"/>
              <a:t>04-17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dirty="0" smtClean="0"/>
              <a:t>        Контрольные работы проводятся по учебным предметам:</a:t>
            </a:r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610322" y="503636"/>
            <a:ext cx="50085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Участие в контрольной работе 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1" name="Рисунок 20"/>
          <p:cNvPicPr/>
          <p:nvPr/>
        </p:nvPicPr>
        <p:blipFill rotWithShape="1">
          <a:blip r:embed="rId3"/>
          <a:srcRect l="25655" t="29192" r="70112" b="5130"/>
          <a:stretch/>
        </p:blipFill>
        <p:spPr bwMode="auto">
          <a:xfrm>
            <a:off x="319129" y="22830"/>
            <a:ext cx="642163" cy="68351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025" name="Рисунок 1" descr="image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31825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image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31825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41643527"/>
              </p:ext>
            </p:extLst>
          </p:nvPr>
        </p:nvGraphicFramePr>
        <p:xfrm>
          <a:off x="1902539" y="3030288"/>
          <a:ext cx="8110729" cy="22501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54931">
                  <a:extLst>
                    <a:ext uri="{9D8B030D-6E8A-4147-A177-3AD203B41FA5}">
                      <a16:colId xmlns:a16="http://schemas.microsoft.com/office/drawing/2014/main" xmlns="" val="3564599876"/>
                    </a:ext>
                  </a:extLst>
                </a:gridCol>
                <a:gridCol w="4055798">
                  <a:extLst>
                    <a:ext uri="{9D8B030D-6E8A-4147-A177-3AD203B41FA5}">
                      <a16:colId xmlns:a16="http://schemas.microsoft.com/office/drawing/2014/main" xmlns="" val="1211112665"/>
                    </a:ext>
                  </a:extLst>
                </a:gridCol>
              </a:tblGrid>
              <a:tr h="1164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300" b="0" dirty="0">
                          <a:solidFill>
                            <a:srgbClr val="C00000"/>
                          </a:solidFill>
                          <a:effectLst/>
                        </a:rPr>
                        <a:t>физика, химия, биология, литература, география, история, обществознание, физика, химия, биология, литература, география, история, обществознание,</a:t>
                      </a:r>
                      <a:endParaRPr lang="ru-RU" sz="23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300" b="0" dirty="0">
                          <a:solidFill>
                            <a:srgbClr val="C00000"/>
                          </a:solidFill>
                          <a:effectLst/>
                        </a:rPr>
                        <a:t>иностранные языки (английский, французский, немецкий и испанский), </a:t>
                      </a:r>
                      <a:endParaRPr lang="ru-RU" sz="2300" b="0" dirty="0" smtClean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300" b="0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300" b="0" dirty="0">
                          <a:solidFill>
                            <a:srgbClr val="C00000"/>
                          </a:solidFill>
                          <a:effectLst/>
                        </a:rPr>
                        <a:t>родные (татарский, чувашский, марийский, удмуртский) </a:t>
                      </a:r>
                      <a:r>
                        <a:rPr lang="ru-RU" sz="2300" b="0" dirty="0" smtClean="0">
                          <a:solidFill>
                            <a:srgbClr val="C00000"/>
                          </a:solidFill>
                          <a:effectLst/>
                        </a:rPr>
                        <a:t>языки</a:t>
                      </a:r>
                      <a:endParaRPr lang="ru-RU" sz="2300" b="0" dirty="0"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9788172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645920" y="5455274"/>
            <a:ext cx="9601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ea typeface="Calibri" panose="020F0502020204030204" pitchFamily="34" charset="0"/>
              </a:rPr>
              <a:t>Лица с ОВЗ, дети-инвалиды и инвалиды принимают участие в контрольной работе по своему желанию.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3158673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6435" y="1388572"/>
            <a:ext cx="11041227" cy="738615"/>
          </a:xfrm>
          <a:prstGeom prst="rect">
            <a:avLst/>
          </a:prstGeom>
        </p:spPr>
        <p:txBody>
          <a:bodyPr wrap="square" lIns="121872" tIns="60936" rIns="121872" bIns="60936">
            <a:spAutoFit/>
          </a:bodyPr>
          <a:lstStyle/>
          <a:p>
            <a:pPr algn="ctr" defTabSz="914309">
              <a:defRPr/>
            </a:pP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04245" y="22830"/>
            <a:ext cx="3744416" cy="163358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005584" y="1757879"/>
            <a:ext cx="1048207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    </a:t>
            </a:r>
            <a:r>
              <a:rPr lang="ru-RU" sz="2400" dirty="0" smtClean="0"/>
              <a:t>Контрольные работы по соответствующим учебным предметам в 2021 году проводятся в следующие даты:</a:t>
            </a:r>
          </a:p>
          <a:p>
            <a:pPr algn="just"/>
            <a:r>
              <a:rPr lang="ru-RU" sz="2400" dirty="0" smtClean="0"/>
              <a:t>       </a:t>
            </a:r>
            <a:r>
              <a:rPr lang="ru-RU" sz="2400" dirty="0" smtClean="0">
                <a:solidFill>
                  <a:srgbClr val="C00000"/>
                </a:solidFill>
              </a:rPr>
              <a:t>18  мая (вторник)</a:t>
            </a:r>
            <a:r>
              <a:rPr lang="ru-RU" sz="2400" dirty="0" smtClean="0"/>
              <a:t> - биология, литература, информатика и информационно-коммуникационные технологии (ИКТ);</a:t>
            </a:r>
          </a:p>
          <a:p>
            <a:pPr algn="just"/>
            <a:r>
              <a:rPr lang="ru-RU" sz="2400" dirty="0" smtClean="0"/>
              <a:t>       </a:t>
            </a:r>
            <a:r>
              <a:rPr lang="ru-RU" sz="2400" dirty="0" smtClean="0">
                <a:solidFill>
                  <a:srgbClr val="C00000"/>
                </a:solidFill>
              </a:rPr>
              <a:t>19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smtClean="0">
                <a:solidFill>
                  <a:srgbClr val="C00000"/>
                </a:solidFill>
              </a:rPr>
              <a:t> мая (среда)</a:t>
            </a:r>
            <a:r>
              <a:rPr lang="ru-RU" sz="2400" dirty="0" smtClean="0"/>
              <a:t> - физика, история;</a:t>
            </a:r>
          </a:p>
          <a:p>
            <a:pPr algn="just"/>
            <a:r>
              <a:rPr lang="ru-RU" sz="2400" dirty="0" smtClean="0"/>
              <a:t>       </a:t>
            </a:r>
            <a:r>
              <a:rPr lang="ru-RU" sz="2400" dirty="0" smtClean="0">
                <a:solidFill>
                  <a:srgbClr val="C00000"/>
                </a:solidFill>
              </a:rPr>
              <a:t>20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smtClean="0">
                <a:solidFill>
                  <a:srgbClr val="C00000"/>
                </a:solidFill>
              </a:rPr>
              <a:t> мая (четверг) </a:t>
            </a:r>
            <a:r>
              <a:rPr lang="ru-RU" sz="2400" dirty="0" smtClean="0"/>
              <a:t>- обществознание, химия;</a:t>
            </a:r>
          </a:p>
          <a:p>
            <a:pPr algn="just"/>
            <a:r>
              <a:rPr lang="ru-RU" sz="2400" dirty="0" smtClean="0"/>
              <a:t>       </a:t>
            </a:r>
            <a:r>
              <a:rPr lang="ru-RU" sz="2400" dirty="0" smtClean="0">
                <a:solidFill>
                  <a:srgbClr val="C00000"/>
                </a:solidFill>
              </a:rPr>
              <a:t>21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smtClean="0">
                <a:solidFill>
                  <a:srgbClr val="C00000"/>
                </a:solidFill>
              </a:rPr>
              <a:t>мая (пятница)</a:t>
            </a:r>
            <a:r>
              <a:rPr lang="ru-RU" sz="2400" dirty="0" smtClean="0"/>
              <a:t> - география, иностранные языки (английский, французский, немецкий и испанский</a:t>
            </a:r>
            <a:r>
              <a:rPr lang="ru-RU" sz="2400"/>
              <a:t>), </a:t>
            </a:r>
            <a:r>
              <a:rPr lang="ru-RU" sz="2400" smtClean="0"/>
              <a:t>родной </a:t>
            </a:r>
            <a:r>
              <a:rPr lang="ru-RU" sz="2400" dirty="0"/>
              <a:t>(татарский, чувашский, марийский, удмуртский</a:t>
            </a:r>
            <a:r>
              <a:rPr lang="ru-RU" sz="2400"/>
              <a:t>) </a:t>
            </a:r>
            <a:r>
              <a:rPr lang="ru-RU" sz="2400" smtClean="0"/>
              <a:t>язык.</a:t>
            </a:r>
            <a:endParaRPr lang="ru-RU" sz="2400" dirty="0"/>
          </a:p>
          <a:p>
            <a:pPr algn="just"/>
            <a:endParaRPr lang="ru-RU" sz="2400" dirty="0" smtClean="0"/>
          </a:p>
          <a:p>
            <a:pPr algn="just"/>
            <a:r>
              <a:rPr lang="ru-RU" sz="2400" dirty="0"/>
              <a:t> </a:t>
            </a:r>
            <a:r>
              <a:rPr lang="ru-RU" sz="2400" dirty="0" smtClean="0"/>
              <a:t>      Резервные сроки проведения контрольных работ по соответствующим учебным предметам не предусмотрены.</a:t>
            </a:r>
          </a:p>
          <a:p>
            <a:pPr algn="just"/>
            <a:endParaRPr lang="ru-RU" sz="2400" dirty="0" smtClean="0"/>
          </a:p>
          <a:p>
            <a:pPr algn="just"/>
            <a:r>
              <a:rPr lang="ru-RU" sz="2400" dirty="0" smtClean="0"/>
              <a:t>      </a:t>
            </a:r>
            <a:endParaRPr lang="ru-RU" sz="2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744514" y="578014"/>
            <a:ext cx="63102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Сроки проведения контрольных работ 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Рисунок 9"/>
          <p:cNvPicPr/>
          <p:nvPr/>
        </p:nvPicPr>
        <p:blipFill rotWithShape="1">
          <a:blip r:embed="rId3"/>
          <a:srcRect l="25655" t="29192" r="70112" b="5130"/>
          <a:stretch/>
        </p:blipFill>
        <p:spPr bwMode="auto">
          <a:xfrm>
            <a:off x="267193" y="0"/>
            <a:ext cx="642163" cy="68351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39497896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95467" y="4293096"/>
            <a:ext cx="9889099" cy="23762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 sz="2667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7291" y="1463388"/>
            <a:ext cx="11041227" cy="738615"/>
          </a:xfrm>
          <a:prstGeom prst="rect">
            <a:avLst/>
          </a:prstGeom>
        </p:spPr>
        <p:txBody>
          <a:bodyPr wrap="square" lIns="121872" tIns="60936" rIns="121872" bIns="60936">
            <a:spAutoFit/>
          </a:bodyPr>
          <a:lstStyle/>
          <a:p>
            <a:pPr algn="ctr" defTabSz="914309">
              <a:defRPr/>
            </a:pP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04245" y="22830"/>
            <a:ext cx="3744416" cy="163358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204029" y="578014"/>
            <a:ext cx="76775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Места проведения контрольных работ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9" name="Рисунок 8"/>
          <p:cNvPicPr/>
          <p:nvPr/>
        </p:nvPicPr>
        <p:blipFill rotWithShape="1">
          <a:blip r:embed="rId3"/>
          <a:srcRect l="25655" t="29192" r="70112" b="5130"/>
          <a:stretch/>
        </p:blipFill>
        <p:spPr bwMode="auto">
          <a:xfrm>
            <a:off x="319129" y="22830"/>
            <a:ext cx="642163" cy="68351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29636" y="1832695"/>
            <a:ext cx="998053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45" marR="12700" indent="355600" algn="just">
              <a:spcBef>
                <a:spcPts val="1800"/>
              </a:spcBef>
              <a:spcAft>
                <a:spcPts val="0"/>
              </a:spcAft>
              <a:tabLst>
                <a:tab pos="810260" algn="l"/>
              </a:tabLst>
            </a:pPr>
            <a:r>
              <a:rPr lang="ru-RU" sz="2400" dirty="0">
                <a:ea typeface="Times New Roman" panose="02020603050405020304" pitchFamily="18" charset="0"/>
              </a:rPr>
              <a:t>Контрольные работы проводятся в </a:t>
            </a:r>
            <a:r>
              <a:rPr lang="ru-RU" sz="2400" dirty="0" smtClean="0">
                <a:ea typeface="Times New Roman" panose="02020603050405020304" pitchFamily="18" charset="0"/>
              </a:rPr>
              <a:t>образовательных организациях во </a:t>
            </a:r>
            <a:r>
              <a:rPr lang="ru-RU" sz="2400" dirty="0">
                <a:ea typeface="Times New Roman" panose="02020603050405020304" pitchFamily="18" charset="0"/>
              </a:rPr>
              <a:t>время учебного процесса. </a:t>
            </a:r>
          </a:p>
          <a:p>
            <a:pPr marR="12700" algn="just">
              <a:spcBef>
                <a:spcPts val="1800"/>
              </a:spcBef>
              <a:spcAft>
                <a:spcPts val="0"/>
              </a:spcAft>
              <a:tabLst>
                <a:tab pos="810260" algn="l"/>
              </a:tabLst>
            </a:pPr>
            <a:r>
              <a:rPr lang="ru-RU" sz="2400" dirty="0" smtClean="0">
                <a:ea typeface="Times New Roman" panose="02020603050405020304" pitchFamily="18" charset="0"/>
              </a:rPr>
              <a:t>       Количество</a:t>
            </a:r>
            <a:r>
              <a:rPr lang="ru-RU" sz="2400" dirty="0">
                <a:ea typeface="Times New Roman" panose="02020603050405020304" pitchFamily="18" charset="0"/>
              </a:rPr>
              <a:t>, общая площадь и состояние помещений, предоставляемых для проведения контрольных работ, должны обеспечивать проведение контрольных работ в условиях, соответствующих требованиям санитарно-эпидемиологических правил и нормативов</a:t>
            </a:r>
            <a:r>
              <a:rPr lang="ru-RU" sz="2400" baseline="30000" dirty="0">
                <a:ea typeface="Times New Roman" panose="02020603050405020304" pitchFamily="18" charset="0"/>
              </a:rPr>
              <a:t> </a:t>
            </a:r>
            <a:r>
              <a:rPr lang="ru-RU" sz="2400" dirty="0">
                <a:ea typeface="Times New Roman" panose="02020603050405020304" pitchFamily="18" charset="0"/>
              </a:rPr>
              <a:t>(СанПиН 2.4.2.2821-10), с соблюдением мер по профилактике распространения новой </a:t>
            </a:r>
            <a:r>
              <a:rPr lang="ru-RU" sz="2400" dirty="0" err="1">
                <a:ea typeface="Times New Roman" panose="02020603050405020304" pitchFamily="18" charset="0"/>
              </a:rPr>
              <a:t>коронавирусной</a:t>
            </a:r>
            <a:r>
              <a:rPr lang="ru-RU" sz="2400" dirty="0">
                <a:ea typeface="Times New Roman" panose="02020603050405020304" pitchFamily="18" charset="0"/>
              </a:rPr>
              <a:t> инфекции (COVID-19).</a:t>
            </a:r>
          </a:p>
          <a:p>
            <a:pPr marL="12700" marR="12700" algn="just">
              <a:spcBef>
                <a:spcPts val="1800"/>
              </a:spcBef>
              <a:spcAft>
                <a:spcPts val="0"/>
              </a:spcAft>
              <a:tabLst>
                <a:tab pos="972820" algn="l"/>
              </a:tabLst>
            </a:pPr>
            <a:r>
              <a:rPr lang="ru-RU" sz="2400" dirty="0">
                <a:ea typeface="Times New Roman" panose="02020603050405020304" pitchFamily="18" charset="0"/>
              </a:rPr>
              <a:t>          Во время проведения контрольной работы в аудитории размещаются по одному участнику за партой.</a:t>
            </a:r>
          </a:p>
        </p:txBody>
      </p:sp>
    </p:spTree>
    <p:extLst>
      <p:ext uri="{BB962C8B-B14F-4D97-AF65-F5344CB8AC3E}">
        <p14:creationId xmlns:p14="http://schemas.microsoft.com/office/powerpoint/2010/main" xmlns="" val="33766538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95467" y="4293096"/>
            <a:ext cx="9889099" cy="23762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 sz="2667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7291" y="1463388"/>
            <a:ext cx="11041227" cy="738615"/>
          </a:xfrm>
          <a:prstGeom prst="rect">
            <a:avLst/>
          </a:prstGeom>
        </p:spPr>
        <p:txBody>
          <a:bodyPr wrap="square" lIns="121872" tIns="60936" rIns="121872" bIns="60936">
            <a:spAutoFit/>
          </a:bodyPr>
          <a:lstStyle/>
          <a:p>
            <a:pPr algn="ctr" defTabSz="914309">
              <a:defRPr/>
            </a:pP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04245" y="22830"/>
            <a:ext cx="3744416" cy="163358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961292" y="509281"/>
            <a:ext cx="76775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Порядок передачи заданий для проведения контрольных работ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9" name="Рисунок 8"/>
          <p:cNvPicPr/>
          <p:nvPr/>
        </p:nvPicPr>
        <p:blipFill rotWithShape="1">
          <a:blip r:embed="rId3"/>
          <a:srcRect l="25655" t="29192" r="70112" b="5130"/>
          <a:stretch/>
        </p:blipFill>
        <p:spPr bwMode="auto">
          <a:xfrm>
            <a:off x="319129" y="22830"/>
            <a:ext cx="642163" cy="68351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9340" y="1678601"/>
            <a:ext cx="10101352" cy="4392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sz="2200" dirty="0">
                <a:ea typeface="Calibri" panose="020F0502020204030204" pitchFamily="34" charset="0"/>
                <a:cs typeface="Times New Roman" panose="02020603050405020304" pitchFamily="18" charset="0"/>
              </a:rPr>
              <a:t>РЦОИ обеспечивает </a:t>
            </a:r>
            <a:r>
              <a:rPr lang="ru-RU" sz="22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передачу заданий контрольных работ </a:t>
            </a:r>
            <a:r>
              <a:rPr lang="ru-RU" sz="2200" dirty="0">
                <a:ea typeface="Calibri" panose="020F0502020204030204" pitchFamily="34" charset="0"/>
                <a:cs typeface="Times New Roman" panose="02020603050405020304" pitchFamily="18" charset="0"/>
              </a:rPr>
              <a:t>в МОУО по защищенным каналам связи </a:t>
            </a:r>
            <a:r>
              <a:rPr lang="ru-RU" sz="22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не ранее чем за 1 календарный день </a:t>
            </a:r>
            <a:r>
              <a:rPr lang="ru-RU" sz="2200" dirty="0">
                <a:ea typeface="Calibri" panose="020F0502020204030204" pitchFamily="34" charset="0"/>
                <a:cs typeface="Times New Roman" panose="02020603050405020304" pitchFamily="18" charset="0"/>
              </a:rPr>
              <a:t>до дня проведения контрольной работы в соответствии с расписанием проведения контрольной работы </a:t>
            </a:r>
            <a:r>
              <a:rPr lang="ru-RU" sz="2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2200" dirty="0">
                <a:ea typeface="Calibri" panose="020F0502020204030204" pitchFamily="34" charset="0"/>
                <a:cs typeface="Times New Roman" panose="02020603050405020304" pitchFamily="18" charset="0"/>
              </a:rPr>
              <a:t>соблюдением требований информационной безопасности.</a:t>
            </a: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sz="22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 час 30 минут </a:t>
            </a:r>
            <a:r>
              <a:rPr lang="ru-RU" sz="2200" dirty="0">
                <a:ea typeface="Calibri" panose="020F0502020204030204" pitchFamily="34" charset="0"/>
                <a:cs typeface="Times New Roman" panose="02020603050405020304" pitchFamily="18" charset="0"/>
              </a:rPr>
              <a:t>до начала контрольной работы по местному времени РЦОИ передает в МОУО </a:t>
            </a:r>
            <a:r>
              <a:rPr lang="ru-RU" sz="22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пароли </a:t>
            </a:r>
            <a:r>
              <a:rPr lang="ru-RU" sz="2200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 </a:t>
            </a:r>
            <a:r>
              <a:rPr lang="ru-RU" sz="22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защищенным заданиям контрольной </a:t>
            </a:r>
            <a:r>
              <a:rPr lang="ru-RU" sz="2200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работы </a:t>
            </a:r>
            <a:r>
              <a:rPr lang="ru-RU" sz="2200" dirty="0">
                <a:ea typeface="Calibri" panose="020F0502020204030204" pitchFamily="34" charset="0"/>
                <a:cs typeface="Times New Roman" panose="02020603050405020304" pitchFamily="18" charset="0"/>
              </a:rPr>
              <a:t>по защищенному каналу связи </a:t>
            </a:r>
            <a:r>
              <a:rPr lang="ru-RU" sz="2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sz="22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 день проведения контрольной работы в 15.00 </a:t>
            </a:r>
            <a:r>
              <a:rPr lang="ru-RU" sz="2200" dirty="0">
                <a:ea typeface="Calibri" panose="020F0502020204030204" pitchFamily="34" charset="0"/>
                <a:cs typeface="Times New Roman" panose="02020603050405020304" pitchFamily="18" charset="0"/>
              </a:rPr>
              <a:t>по московскому времени РЦОИ передает в МОУО по защищенному каналу </a:t>
            </a:r>
            <a:r>
              <a:rPr lang="ru-RU" sz="2200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ключи </a:t>
            </a:r>
            <a:r>
              <a:rPr lang="ru-RU" sz="22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2200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критерии оценивания.</a:t>
            </a: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sz="2200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2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ru-RU" sz="22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Распечатка </a:t>
            </a:r>
            <a:r>
              <a:rPr lang="ru-RU" sz="2200" b="1" dirty="0">
                <a:ea typeface="Calibri" panose="020F0502020204030204" pitchFamily="34" charset="0"/>
                <a:cs typeface="Times New Roman" panose="02020603050405020304" pitchFamily="18" charset="0"/>
              </a:rPr>
              <a:t>бланков ответов осуществляется в РЦОИ, а заданий контрольных </a:t>
            </a:r>
            <a:r>
              <a:rPr lang="ru-RU" sz="22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работ     - </a:t>
            </a:r>
            <a:r>
              <a:rPr lang="ru-RU" sz="2200" b="1" dirty="0">
                <a:ea typeface="Calibri" panose="020F0502020204030204" pitchFamily="34" charset="0"/>
                <a:cs typeface="Times New Roman" panose="02020603050405020304" pitchFamily="18" charset="0"/>
              </a:rPr>
              <a:t>в образовательных </a:t>
            </a:r>
            <a:r>
              <a:rPr lang="ru-RU" sz="22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организациях.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xmlns="" val="39165211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95467" y="4293096"/>
            <a:ext cx="9889099" cy="23762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 sz="2667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7291" y="1463388"/>
            <a:ext cx="11041227" cy="738615"/>
          </a:xfrm>
          <a:prstGeom prst="rect">
            <a:avLst/>
          </a:prstGeom>
        </p:spPr>
        <p:txBody>
          <a:bodyPr wrap="square" lIns="121872" tIns="60936" rIns="121872" bIns="60936">
            <a:spAutoFit/>
          </a:bodyPr>
          <a:lstStyle/>
          <a:p>
            <a:pPr algn="ctr" defTabSz="914309">
              <a:defRPr/>
            </a:pP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04245" y="22830"/>
            <a:ext cx="3744416" cy="163358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37868" y="1226378"/>
            <a:ext cx="1049189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       </a:t>
            </a:r>
            <a:r>
              <a:rPr lang="ru-RU" sz="2300" dirty="0" smtClean="0"/>
              <a:t>Проверка контрольных работ осуществляется учителями образовательных организаций  (экспертами), в которых девятиклассники проходят контрольную работу.</a:t>
            </a:r>
          </a:p>
          <a:p>
            <a:pPr algn="just"/>
            <a:r>
              <a:rPr lang="ru-RU" sz="2300" dirty="0"/>
              <a:t> </a:t>
            </a:r>
            <a:r>
              <a:rPr lang="ru-RU" sz="2300" dirty="0" smtClean="0"/>
              <a:t>      </a:t>
            </a:r>
            <a:r>
              <a:rPr lang="ru-RU" sz="2300" dirty="0" smtClean="0">
                <a:solidFill>
                  <a:srgbClr val="C00000"/>
                </a:solidFill>
              </a:rPr>
              <a:t>Не </a:t>
            </a:r>
            <a:r>
              <a:rPr lang="ru-RU" sz="2300" dirty="0">
                <a:solidFill>
                  <a:srgbClr val="C00000"/>
                </a:solidFill>
              </a:rPr>
              <a:t>позднее семи дней </a:t>
            </a:r>
            <a:r>
              <a:rPr lang="ru-RU" sz="2300" dirty="0"/>
              <a:t>до проведения контрольных работ руководитель </a:t>
            </a:r>
            <a:r>
              <a:rPr lang="ru-RU" sz="2300" dirty="0" smtClean="0"/>
              <a:t>образовательной организации </a:t>
            </a:r>
            <a:r>
              <a:rPr lang="ru-RU" sz="2300" dirty="0"/>
              <a:t>обеспечивает создание </a:t>
            </a:r>
            <a:r>
              <a:rPr lang="ru-RU" sz="2300" dirty="0" smtClean="0"/>
              <a:t>школьной комиссий:</a:t>
            </a:r>
          </a:p>
          <a:p>
            <a:pPr algn="just"/>
            <a:r>
              <a:rPr lang="ru-RU" sz="2300" dirty="0" smtClean="0"/>
              <a:t>       по </a:t>
            </a:r>
            <a:r>
              <a:rPr lang="ru-RU" sz="2300" dirty="0"/>
              <a:t>проведению контрольных работ;</a:t>
            </a:r>
          </a:p>
          <a:p>
            <a:pPr algn="just"/>
            <a:r>
              <a:rPr lang="ru-RU" sz="2300" dirty="0" smtClean="0"/>
              <a:t>       по </a:t>
            </a:r>
            <a:r>
              <a:rPr lang="ru-RU" sz="2300" dirty="0"/>
              <a:t>проверке контрольных работ (заданий с развернутым ответом).</a:t>
            </a:r>
          </a:p>
          <a:p>
            <a:pPr algn="just"/>
            <a:r>
              <a:rPr lang="ru-RU" sz="2300" dirty="0" smtClean="0"/>
              <a:t>       Количественный </a:t>
            </a:r>
            <a:r>
              <a:rPr lang="ru-RU" sz="2300" dirty="0"/>
              <a:t>состав </a:t>
            </a:r>
            <a:r>
              <a:rPr lang="ru-RU" sz="2300" dirty="0" smtClean="0"/>
              <a:t>комиссий </a:t>
            </a:r>
            <a:r>
              <a:rPr lang="ru-RU" sz="2300" dirty="0"/>
              <a:t>определяется с учетом количества участников контрольных работ</a:t>
            </a:r>
            <a:r>
              <a:rPr lang="ru-RU" sz="2300" dirty="0" smtClean="0"/>
              <a:t>.</a:t>
            </a:r>
          </a:p>
          <a:p>
            <a:pPr algn="just"/>
            <a:r>
              <a:rPr lang="ru-RU" sz="2300" dirty="0" smtClean="0"/>
              <a:t>       Проверка осуществляется </a:t>
            </a:r>
            <a:r>
              <a:rPr lang="ru-RU" sz="2300" dirty="0">
                <a:solidFill>
                  <a:srgbClr val="C00000"/>
                </a:solidFill>
              </a:rPr>
              <a:t>одним экспертом </a:t>
            </a:r>
            <a:r>
              <a:rPr lang="ru-RU" sz="2300" dirty="0"/>
              <a:t>в соответствии критериями оценивания.</a:t>
            </a:r>
          </a:p>
          <a:p>
            <a:pPr algn="just"/>
            <a:r>
              <a:rPr lang="ru-RU" sz="2300" dirty="0"/>
              <a:t> </a:t>
            </a:r>
            <a:r>
              <a:rPr lang="ru-RU" sz="2300" dirty="0" smtClean="0"/>
              <a:t>      Проверка </a:t>
            </a:r>
            <a:r>
              <a:rPr lang="ru-RU" sz="2300" dirty="0"/>
              <a:t>контрольных работ </a:t>
            </a:r>
            <a:r>
              <a:rPr lang="ru-RU" sz="2300" dirty="0" smtClean="0"/>
              <a:t>школьной комиссией </a:t>
            </a:r>
            <a:r>
              <a:rPr lang="ru-RU" sz="2300" dirty="0"/>
              <a:t>должна завершиться </a:t>
            </a:r>
            <a:r>
              <a:rPr lang="ru-RU" sz="2300" dirty="0">
                <a:solidFill>
                  <a:srgbClr val="C00000"/>
                </a:solidFill>
              </a:rPr>
              <a:t>не позднее чем через два дня </a:t>
            </a:r>
            <a:r>
              <a:rPr lang="ru-RU" sz="2300" dirty="0"/>
              <a:t>после проведения контрольной работы по соответствующему учебному предмету.</a:t>
            </a:r>
          </a:p>
          <a:p>
            <a:pPr algn="just"/>
            <a:r>
              <a:rPr lang="ru-RU" sz="2400" dirty="0"/>
              <a:t> </a:t>
            </a:r>
            <a:endParaRPr lang="ru-RU" sz="2400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1295467" y="362994"/>
            <a:ext cx="76775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Проверка контрольных работ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9" name="Рисунок 8"/>
          <p:cNvPicPr/>
          <p:nvPr/>
        </p:nvPicPr>
        <p:blipFill rotWithShape="1">
          <a:blip r:embed="rId3"/>
          <a:srcRect l="25655" t="29192" r="70112" b="5130"/>
          <a:stretch/>
        </p:blipFill>
        <p:spPr bwMode="auto">
          <a:xfrm>
            <a:off x="319129" y="22830"/>
            <a:ext cx="642163" cy="68351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18676835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95467" y="4293096"/>
            <a:ext cx="9889099" cy="23762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 sz="2667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7291" y="1463388"/>
            <a:ext cx="11041227" cy="738615"/>
          </a:xfrm>
          <a:prstGeom prst="rect">
            <a:avLst/>
          </a:prstGeom>
        </p:spPr>
        <p:txBody>
          <a:bodyPr wrap="square" lIns="121872" tIns="60936" rIns="121872" bIns="60936">
            <a:spAutoFit/>
          </a:bodyPr>
          <a:lstStyle/>
          <a:p>
            <a:pPr algn="ctr" defTabSz="914309">
              <a:defRPr/>
            </a:pP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04245" y="22830"/>
            <a:ext cx="3744416" cy="163358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79454" y="1832695"/>
            <a:ext cx="10374923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24000" algn="just">
              <a:buFont typeface="Wingdings" panose="05000000000000000000" pitchFamily="2" charset="2"/>
              <a:buChar char="ü"/>
            </a:pPr>
            <a:r>
              <a:rPr lang="ru-RU" sz="2400" dirty="0" smtClean="0"/>
              <a:t>Результаты </a:t>
            </a:r>
            <a:r>
              <a:rPr lang="ru-RU" sz="2400" dirty="0"/>
              <a:t>контрольных работ утверждаются протоколом педагогического совета образовательной организации </a:t>
            </a:r>
            <a:r>
              <a:rPr lang="ru-RU" sz="2400" dirty="0">
                <a:solidFill>
                  <a:srgbClr val="C00000"/>
                </a:solidFill>
              </a:rPr>
              <a:t>не позднее двух дней </a:t>
            </a:r>
            <a:r>
              <a:rPr lang="ru-RU" sz="2400" dirty="0"/>
              <a:t>после получения результатов контрольных работ из РЦОИ</a:t>
            </a:r>
            <a:r>
              <a:rPr lang="ru-RU" sz="2400" dirty="0" smtClean="0"/>
              <a:t>.</a:t>
            </a:r>
          </a:p>
          <a:p>
            <a:pPr marL="342900" indent="-324000" algn="just">
              <a:buFont typeface="Wingdings" panose="05000000000000000000" pitchFamily="2" charset="2"/>
              <a:buChar char="ü"/>
            </a:pPr>
            <a:endParaRPr lang="ru-RU" sz="2400" dirty="0"/>
          </a:p>
          <a:p>
            <a:pPr marL="342900" indent="-324000" algn="just">
              <a:buFont typeface="Wingdings" panose="05000000000000000000" pitchFamily="2" charset="2"/>
              <a:buChar char="ü"/>
            </a:pPr>
            <a:r>
              <a:rPr lang="ru-RU" sz="2400" dirty="0"/>
              <a:t>Ознакомление с результатами контрольных работ осуществляется </a:t>
            </a:r>
            <a:r>
              <a:rPr lang="ru-RU" sz="2400" dirty="0" smtClean="0"/>
              <a:t>в </a:t>
            </a:r>
            <a:r>
              <a:rPr lang="ru-RU" sz="2400" dirty="0"/>
              <a:t>образовательной организации в течение одного дня, следующего за утверждением протокола педагогического совета образовательной организации</a:t>
            </a:r>
            <a:r>
              <a:rPr lang="ru-RU" sz="2400" dirty="0" smtClean="0"/>
              <a:t>.</a:t>
            </a:r>
          </a:p>
          <a:p>
            <a:pPr marL="342900" indent="-324000" algn="just">
              <a:buFont typeface="Wingdings" panose="05000000000000000000" pitchFamily="2" charset="2"/>
              <a:buChar char="ü"/>
            </a:pPr>
            <a:endParaRPr lang="ru-RU" sz="2400" dirty="0"/>
          </a:p>
          <a:p>
            <a:pPr marL="342900" indent="-324000" algn="just">
              <a:buFont typeface="Wingdings" panose="05000000000000000000" pitchFamily="2" charset="2"/>
              <a:buChar char="ü"/>
            </a:pPr>
            <a:r>
              <a:rPr lang="ru-RU" sz="2400" dirty="0"/>
              <a:t>Местом ознакомления с результатом контрольной работы является образовательная организация, в которой обучающийся осваивает образовательные программы основного общего образования.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ru-RU" sz="2400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1781908" y="544215"/>
            <a:ext cx="67099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Ознакомление с результатами контрольных работ</a:t>
            </a:r>
          </a:p>
        </p:txBody>
      </p:sp>
      <p:pic>
        <p:nvPicPr>
          <p:cNvPr id="9" name="Рисунок 8"/>
          <p:cNvPicPr/>
          <p:nvPr/>
        </p:nvPicPr>
        <p:blipFill rotWithShape="1">
          <a:blip r:embed="rId3"/>
          <a:srcRect l="25655" t="29192" r="70112" b="5130"/>
          <a:stretch/>
        </p:blipFill>
        <p:spPr bwMode="auto">
          <a:xfrm>
            <a:off x="319129" y="22830"/>
            <a:ext cx="642163" cy="68351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32986074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95467" y="4293096"/>
            <a:ext cx="9889099" cy="23762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 sz="2667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7291" y="1463388"/>
            <a:ext cx="11041227" cy="738615"/>
          </a:xfrm>
          <a:prstGeom prst="rect">
            <a:avLst/>
          </a:prstGeom>
        </p:spPr>
        <p:txBody>
          <a:bodyPr wrap="square" lIns="121872" tIns="60936" rIns="121872" bIns="60936">
            <a:spAutoFit/>
          </a:bodyPr>
          <a:lstStyle/>
          <a:p>
            <a:pPr algn="ctr" defTabSz="914309">
              <a:defRPr/>
            </a:pP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40821" y="14454"/>
            <a:ext cx="3744416" cy="163358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57723" y="1719287"/>
            <a:ext cx="10239572" cy="4950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25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проведение </a:t>
            </a:r>
            <a:r>
              <a:rPr lang="ru-RU" sz="2400" dirty="0"/>
              <a:t>контрольных работ в условиях, соответствующих требованиям санитарно-эпидемиологических правил и нормативов, с соблюдением мер по профилактике распространения новой </a:t>
            </a:r>
            <a:r>
              <a:rPr lang="ru-RU" sz="2400" dirty="0" err="1"/>
              <a:t>коронавирусной</a:t>
            </a:r>
            <a:r>
              <a:rPr lang="ru-RU" sz="2400" dirty="0"/>
              <a:t> инфекции (COVID-19</a:t>
            </a:r>
            <a:r>
              <a:rPr lang="ru-RU" sz="2400" dirty="0" smtClean="0"/>
              <a:t>);</a:t>
            </a:r>
          </a:p>
          <a:p>
            <a:pPr marL="342900" indent="-342900" algn="just">
              <a:lnSpc>
                <a:spcPts val="2500"/>
              </a:lnSpc>
              <a:buFont typeface="Wingdings" panose="05000000000000000000" pitchFamily="2" charset="2"/>
              <a:buChar char="ü"/>
            </a:pPr>
            <a:endParaRPr lang="ru-RU" sz="2400" dirty="0"/>
          </a:p>
          <a:p>
            <a:pPr marL="342900" indent="-342900" algn="just">
              <a:lnSpc>
                <a:spcPts val="25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информационную </a:t>
            </a:r>
            <a:r>
              <a:rPr lang="ru-RU" sz="2400" dirty="0"/>
              <a:t>безопасность </a:t>
            </a:r>
            <a:r>
              <a:rPr lang="ru-RU" sz="2400" dirty="0" smtClean="0"/>
              <a:t>при передаче</a:t>
            </a:r>
            <a:r>
              <a:rPr lang="ru-RU" sz="2400" dirty="0"/>
              <a:t>, использовании и хранении заданий контрольных работ, </a:t>
            </a:r>
            <a:endParaRPr lang="ru-RU" sz="2400" dirty="0" smtClean="0"/>
          </a:p>
          <a:p>
            <a:pPr marL="342900" indent="-342900" algn="just">
              <a:lnSpc>
                <a:spcPts val="2500"/>
              </a:lnSpc>
              <a:buFont typeface="Wingdings" panose="05000000000000000000" pitchFamily="2" charset="2"/>
              <a:buChar char="ü"/>
            </a:pPr>
            <a:endParaRPr lang="ru-RU" sz="2400" dirty="0" smtClean="0"/>
          </a:p>
          <a:p>
            <a:pPr marL="342900" indent="-342900" algn="just">
              <a:lnSpc>
                <a:spcPts val="25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отбор </a:t>
            </a:r>
            <a:r>
              <a:rPr lang="ru-RU" sz="2400" dirty="0"/>
              <a:t>и подготовку специалистов, привлекаемых к проведению контрольных </a:t>
            </a:r>
            <a:r>
              <a:rPr lang="ru-RU" sz="2400" dirty="0" smtClean="0"/>
              <a:t>работ;</a:t>
            </a:r>
          </a:p>
          <a:p>
            <a:pPr marL="342900" indent="-342900" algn="just">
              <a:lnSpc>
                <a:spcPts val="2500"/>
              </a:lnSpc>
              <a:buFont typeface="Wingdings" panose="05000000000000000000" pitchFamily="2" charset="2"/>
              <a:buChar char="ü"/>
            </a:pPr>
            <a:endParaRPr lang="ru-RU" sz="2400" dirty="0" smtClean="0"/>
          </a:p>
          <a:p>
            <a:pPr marL="342900" indent="-342900" algn="just">
              <a:lnSpc>
                <a:spcPts val="25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своевременную </a:t>
            </a:r>
            <a:r>
              <a:rPr lang="ru-RU" sz="2400" dirty="0"/>
              <a:t>проверку бланков ответов № </a:t>
            </a:r>
            <a:r>
              <a:rPr lang="ru-RU" sz="2400" dirty="0" smtClean="0"/>
              <a:t>2 школьными комиссиями;</a:t>
            </a:r>
          </a:p>
          <a:p>
            <a:pPr marL="342900" indent="-342900" algn="just">
              <a:lnSpc>
                <a:spcPts val="2500"/>
              </a:lnSpc>
              <a:buFont typeface="Wingdings" panose="05000000000000000000" pitchFamily="2" charset="2"/>
              <a:buChar char="ü"/>
            </a:pPr>
            <a:endParaRPr lang="ru-RU" sz="2400" dirty="0" smtClean="0"/>
          </a:p>
          <a:p>
            <a:pPr marL="342900" indent="-342900" algn="just">
              <a:lnSpc>
                <a:spcPts val="25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доставку </a:t>
            </a:r>
            <a:r>
              <a:rPr lang="ru-RU" sz="2400" dirty="0"/>
              <a:t>бланков ответов в РЦОИ через РОСИНКАС.</a:t>
            </a:r>
          </a:p>
          <a:p>
            <a:pPr algn="just"/>
            <a:endParaRPr lang="ru-RU" sz="2400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1057723" y="365488"/>
            <a:ext cx="767755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>
                <a:solidFill>
                  <a:srgbClr val="002060"/>
                </a:solidFill>
              </a:rPr>
              <a:t>В целях организованного проведения контрольных работ </a:t>
            </a:r>
            <a:r>
              <a:rPr lang="ru-RU" sz="2500" b="1" dirty="0" smtClean="0">
                <a:solidFill>
                  <a:srgbClr val="002060"/>
                </a:solidFill>
              </a:rPr>
              <a:t>рекомендуем обеспечить:</a:t>
            </a:r>
            <a:endParaRPr lang="ru-RU" sz="2500" b="1" dirty="0">
              <a:solidFill>
                <a:srgbClr val="002060"/>
              </a:solidFill>
            </a:endParaRPr>
          </a:p>
        </p:txBody>
      </p:sp>
      <p:pic>
        <p:nvPicPr>
          <p:cNvPr id="9" name="Рисунок 8"/>
          <p:cNvPicPr/>
          <p:nvPr/>
        </p:nvPicPr>
        <p:blipFill rotWithShape="1">
          <a:blip r:embed="rId3"/>
          <a:srcRect l="25655" t="29192" r="70112" b="5130"/>
          <a:stretch/>
        </p:blipFill>
        <p:spPr bwMode="auto">
          <a:xfrm>
            <a:off x="310097" y="22831"/>
            <a:ext cx="642163" cy="68351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30474050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95467" y="4293096"/>
            <a:ext cx="9889099" cy="23762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 sz="2667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7291" y="1463388"/>
            <a:ext cx="11041227" cy="738615"/>
          </a:xfrm>
          <a:prstGeom prst="rect">
            <a:avLst/>
          </a:prstGeom>
        </p:spPr>
        <p:txBody>
          <a:bodyPr wrap="square" lIns="121872" tIns="60936" rIns="121872" bIns="60936">
            <a:spAutoFit/>
          </a:bodyPr>
          <a:lstStyle/>
          <a:p>
            <a:pPr algn="ctr" defTabSz="914309">
              <a:defRPr/>
            </a:pP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04245" y="22830"/>
            <a:ext cx="3744416" cy="163358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79454" y="2083178"/>
            <a:ext cx="1010511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300" dirty="0" smtClean="0"/>
              <a:t>провести </a:t>
            </a:r>
            <a:r>
              <a:rPr lang="ru-RU" sz="2300" dirty="0"/>
              <a:t>аккредитацию граждан в качестве общественных наблюдателей из числа родителей, общественности и обеспечить общественное наблюдение при проведении контрольных работ</a:t>
            </a:r>
            <a:r>
              <a:rPr lang="ru-RU" sz="2300" dirty="0" smtClean="0"/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ru-RU" sz="2300" dirty="0" smtClean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300" dirty="0" smtClean="0"/>
              <a:t>организовать </a:t>
            </a:r>
            <a:r>
              <a:rPr lang="ru-RU" sz="2300" dirty="0"/>
              <a:t>видеонаблюдение в режиме офлайн в аудиториях проведения контрольных работ</a:t>
            </a:r>
            <a:r>
              <a:rPr lang="ru-RU" sz="2300" dirty="0" smtClean="0"/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ru-RU" sz="23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300" dirty="0" smtClean="0"/>
              <a:t>усилить </a:t>
            </a:r>
            <a:r>
              <a:rPr lang="ru-RU" sz="2300" dirty="0"/>
              <a:t>объективность проверки контрольных работ</a:t>
            </a:r>
            <a:r>
              <a:rPr lang="ru-RU" sz="2300" dirty="0" smtClean="0"/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ru-RU" sz="23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300" dirty="0" smtClean="0"/>
              <a:t>привлечь </a:t>
            </a:r>
            <a:r>
              <a:rPr lang="ru-RU" sz="2300" dirty="0"/>
              <a:t>для организации контрольных работ методическую службу </a:t>
            </a:r>
            <a:r>
              <a:rPr lang="ru-RU" sz="2300" dirty="0" smtClean="0"/>
              <a:t>района.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ru-RU" sz="2400" dirty="0"/>
          </a:p>
          <a:p>
            <a:pPr algn="just"/>
            <a:endParaRPr lang="ru-RU" sz="2400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1079454" y="636550"/>
            <a:ext cx="767755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>
                <a:solidFill>
                  <a:srgbClr val="002060"/>
                </a:solidFill>
              </a:rPr>
              <a:t>В целях усиления объективности проведения контрольных работ рекомендуем: </a:t>
            </a:r>
          </a:p>
        </p:txBody>
      </p:sp>
      <p:pic>
        <p:nvPicPr>
          <p:cNvPr id="9" name="Рисунок 8"/>
          <p:cNvPicPr/>
          <p:nvPr/>
        </p:nvPicPr>
        <p:blipFill rotWithShape="1">
          <a:blip r:embed="rId3"/>
          <a:srcRect l="25655" t="29192" r="70112" b="5130"/>
          <a:stretch/>
        </p:blipFill>
        <p:spPr bwMode="auto">
          <a:xfrm>
            <a:off x="310097" y="22831"/>
            <a:ext cx="642163" cy="68351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0042575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95467" y="4293096"/>
            <a:ext cx="9889099" cy="23762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 sz="2667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7291" y="1463388"/>
            <a:ext cx="11041227" cy="738615"/>
          </a:xfrm>
          <a:prstGeom prst="rect">
            <a:avLst/>
          </a:prstGeom>
        </p:spPr>
        <p:txBody>
          <a:bodyPr wrap="square" lIns="121872" tIns="60936" rIns="121872" bIns="60936">
            <a:spAutoFit/>
          </a:bodyPr>
          <a:lstStyle/>
          <a:p>
            <a:pPr algn="ctr" defTabSz="914309">
              <a:defRPr/>
            </a:pP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04245" y="22830"/>
            <a:ext cx="3744416" cy="163358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53866" y="3096976"/>
            <a:ext cx="76775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Спасибо за внимание!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Рисунок 6"/>
          <p:cNvPicPr/>
          <p:nvPr/>
        </p:nvPicPr>
        <p:blipFill rotWithShape="1">
          <a:blip r:embed="rId3"/>
          <a:srcRect l="25655" t="29192" r="70112" b="5130"/>
          <a:stretch/>
        </p:blipFill>
        <p:spPr bwMode="auto">
          <a:xfrm>
            <a:off x="319129" y="22830"/>
            <a:ext cx="642163" cy="68351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2452567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</TotalTime>
  <Words>706</Words>
  <Application>Microsoft Office PowerPoint</Application>
  <PresentationFormat>Произвольный</PresentationFormat>
  <Paragraphs>65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Айгуль</cp:lastModifiedBy>
  <cp:revision>44</cp:revision>
  <dcterms:created xsi:type="dcterms:W3CDTF">2021-03-26T07:04:54Z</dcterms:created>
  <dcterms:modified xsi:type="dcterms:W3CDTF">2021-05-20T06:45:43Z</dcterms:modified>
</cp:coreProperties>
</file>